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TDTD한강고딕" panose="020B0600000101010101" charset="-127"/>
      <p:regular r:id="rId12"/>
    </p:embeddedFont>
    <p:embeddedFont>
      <p:font typeface="윤고딕" panose="020B0600000101010101" charset="-127"/>
      <p:regular r:id="rId13"/>
    </p:embeddedFont>
    <p:embeddedFont>
      <p:font typeface="윤고딕 Bold" panose="020B0600000101010101" charset="-127"/>
      <p:regular r:id="rId14"/>
    </p:embeddedFont>
    <p:embeddedFont>
      <p:font typeface="윤고딕 Medium" panose="020B0600000101010101" charset="-127"/>
      <p:regular r:id="rId15"/>
    </p:embeddedFont>
    <p:embeddedFont>
      <p:font typeface="윤고딕 Semi-Bold" panose="020B0600000101010101" charset="-127"/>
      <p:regular r:id="rId16"/>
    </p:embeddedFont>
    <p:embeddedFont>
      <p:font typeface="Arimo" panose="020B0600000101010101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gatenews.com/news/1168885464" TargetMode="External"/><Relationship Id="rId5" Type="http://schemas.openxmlformats.org/officeDocument/2006/relationships/hyperlink" Target="https://kokodoc.com/sleep-health-03/" TargetMode="External"/><Relationship Id="rId4" Type="http://schemas.openxmlformats.org/officeDocument/2006/relationships/hyperlink" Target="https://www.nhis.or.kr/magazin/160/html/sub2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5758023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871929" y="2690750"/>
            <a:ext cx="13110740" cy="458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80"/>
              </a:lnSpc>
            </a:pPr>
            <a:r>
              <a:rPr lang="en-US" sz="87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생활습관이</a:t>
            </a:r>
            <a:r>
              <a:rPr lang="en-US" sz="87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87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수면의</a:t>
            </a:r>
            <a:r>
              <a:rPr lang="en-US" sz="87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87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질에</a:t>
            </a:r>
            <a:endParaRPr lang="en-US" sz="8700" dirty="0">
              <a:solidFill>
                <a:srgbClr val="7F90D4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algn="l">
              <a:lnSpc>
                <a:spcPts val="12180"/>
              </a:lnSpc>
            </a:pPr>
            <a:r>
              <a:rPr lang="en-US" sz="87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미치는</a:t>
            </a:r>
            <a:r>
              <a:rPr lang="en-US" sz="8700" dirty="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8700" dirty="0" err="1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영향</a:t>
            </a:r>
            <a:endParaRPr lang="en-US" sz="8700" dirty="0">
              <a:solidFill>
                <a:srgbClr val="7F90D4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algn="l">
              <a:lnSpc>
                <a:spcPts val="12180"/>
              </a:lnSpc>
              <a:spcBef>
                <a:spcPct val="0"/>
              </a:spcBef>
            </a:pPr>
            <a:endParaRPr lang="en-US" sz="8700" dirty="0">
              <a:solidFill>
                <a:srgbClr val="7F90D4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500221" y="7760783"/>
            <a:ext cx="3912583" cy="36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AI융합학부 장희율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00221" y="8213417"/>
            <a:ext cx="3912583" cy="305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8"/>
              </a:lnSpc>
              <a:spcBef>
                <a:spcPct val="0"/>
              </a:spcBef>
            </a:pPr>
            <a:r>
              <a:rPr lang="en-US" sz="1763">
                <a:solidFill>
                  <a:srgbClr val="545454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김지율 | 장수인 | 최희우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1929" y="2022124"/>
            <a:ext cx="55912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AI와 데이터기초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3411099" y="3530504"/>
            <a:ext cx="10910990" cy="5496411"/>
          </a:xfrm>
          <a:custGeom>
            <a:avLst/>
            <a:gdLst/>
            <a:ahLst/>
            <a:cxnLst/>
            <a:rect l="l" t="t" r="r" b="b"/>
            <a:pathLst>
              <a:path w="10910990" h="5496411">
                <a:moveTo>
                  <a:pt x="0" y="0"/>
                </a:moveTo>
                <a:lnTo>
                  <a:pt x="10910990" y="0"/>
                </a:lnTo>
                <a:lnTo>
                  <a:pt x="10910990" y="5496412"/>
                </a:lnTo>
                <a:lnTo>
                  <a:pt x="0" y="5496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014804" y="1694012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11099" y="1694012"/>
            <a:ext cx="6070521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공유 및 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88289" y="2449461"/>
            <a:ext cx="1024515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4단계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189656" y="3763308"/>
            <a:ext cx="3417703" cy="4962525"/>
            <a:chOff x="0" y="0"/>
            <a:chExt cx="900136" cy="13070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0136" cy="1307002"/>
            </a:xfrm>
            <a:custGeom>
              <a:avLst/>
              <a:gdLst/>
              <a:ahLst/>
              <a:cxnLst/>
              <a:rect l="l" t="t" r="r" b="b"/>
              <a:pathLst>
                <a:path w="900136" h="1307002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36034" y="3763308"/>
            <a:ext cx="3417703" cy="4962525"/>
            <a:chOff x="0" y="0"/>
            <a:chExt cx="900136" cy="13070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0136" cy="1307002"/>
            </a:xfrm>
            <a:custGeom>
              <a:avLst/>
              <a:gdLst/>
              <a:ahLst/>
              <a:cxnLst/>
              <a:rect l="l" t="t" r="r" b="b"/>
              <a:pathLst>
                <a:path w="900136" h="1307002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82412" y="3763308"/>
            <a:ext cx="3417703" cy="4962525"/>
            <a:chOff x="0" y="0"/>
            <a:chExt cx="900136" cy="13070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00136" cy="1307002"/>
            </a:xfrm>
            <a:custGeom>
              <a:avLst/>
              <a:gdLst/>
              <a:ahLst/>
              <a:cxnLst/>
              <a:rect l="l" t="t" r="r" b="b"/>
              <a:pathLst>
                <a:path w="900136" h="1307002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3521749" y="4052542"/>
            <a:ext cx="2753518" cy="2168217"/>
            <a:chOff x="0" y="0"/>
            <a:chExt cx="103221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32212" cy="812800"/>
            </a:xfrm>
            <a:custGeom>
              <a:avLst/>
              <a:gdLst/>
              <a:ahLst/>
              <a:cxnLst/>
              <a:rect l="l" t="t" r="r" b="b"/>
              <a:pathLst>
                <a:path w="1032212" h="812800">
                  <a:moveTo>
                    <a:pt x="0" y="0"/>
                  </a:moveTo>
                  <a:lnTo>
                    <a:pt x="1032212" y="0"/>
                  </a:lnTo>
                  <a:lnTo>
                    <a:pt x="103221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13497" b="-1349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68127" y="4059392"/>
            <a:ext cx="2753518" cy="2168217"/>
            <a:chOff x="0" y="0"/>
            <a:chExt cx="1032212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2212" cy="812800"/>
            </a:xfrm>
            <a:custGeom>
              <a:avLst/>
              <a:gdLst/>
              <a:ahLst/>
              <a:cxnLst/>
              <a:rect l="l" t="t" r="r" b="b"/>
              <a:pathLst>
                <a:path w="1032212" h="812800">
                  <a:moveTo>
                    <a:pt x="0" y="0"/>
                  </a:moveTo>
                  <a:lnTo>
                    <a:pt x="1032212" y="0"/>
                  </a:lnTo>
                  <a:lnTo>
                    <a:pt x="103221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t="-13497" b="-1349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014505" y="4052542"/>
            <a:ext cx="2753518" cy="2168217"/>
            <a:chOff x="0" y="0"/>
            <a:chExt cx="1032212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32212" cy="812800"/>
            </a:xfrm>
            <a:custGeom>
              <a:avLst/>
              <a:gdLst/>
              <a:ahLst/>
              <a:cxnLst/>
              <a:rect l="l" t="t" r="r" b="b"/>
              <a:pathLst>
                <a:path w="1032212" h="812800">
                  <a:moveTo>
                    <a:pt x="0" y="0"/>
                  </a:moveTo>
                  <a:lnTo>
                    <a:pt x="1032212" y="0"/>
                  </a:lnTo>
                  <a:lnTo>
                    <a:pt x="103221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t="-13497" b="-1349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014804" y="1694012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11099" y="1694012"/>
            <a:ext cx="6967659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팀 구성 및 역할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388289" y="2449461"/>
            <a:ext cx="1024515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1단계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53130" y="6335745"/>
            <a:ext cx="2690755" cy="59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4"/>
              </a:lnSpc>
            </a:pPr>
            <a:r>
              <a:rPr lang="en-US" sz="2300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PPT&amp; 발표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799508" y="6335745"/>
            <a:ext cx="2690755" cy="59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4"/>
              </a:lnSpc>
            </a:pPr>
            <a:r>
              <a:rPr lang="en-US" sz="2300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CODE 작성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045886" y="6335745"/>
            <a:ext cx="2690755" cy="59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4"/>
              </a:lnSpc>
            </a:pPr>
            <a:r>
              <a:rPr lang="en-US" sz="2300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자료조사&amp;보고서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553130" y="7741926"/>
            <a:ext cx="2690755" cy="56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발표PPT 제작과 발표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99508" y="7741926"/>
            <a:ext cx="2690755" cy="56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전체적인 코드 작성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045886" y="7741926"/>
            <a:ext cx="2690755" cy="56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자료조사, 보고서 작성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553130" y="6600865"/>
            <a:ext cx="2690755" cy="97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김지율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99508" y="6600865"/>
            <a:ext cx="2690755" cy="97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장수인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045886" y="6600865"/>
            <a:ext cx="2690755" cy="97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최희우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2014804" y="3919564"/>
            <a:ext cx="6716197" cy="3675506"/>
            <a:chOff x="0" y="0"/>
            <a:chExt cx="1768875" cy="9680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68875" cy="968035"/>
            </a:xfrm>
            <a:custGeom>
              <a:avLst/>
              <a:gdLst/>
              <a:ahLst/>
              <a:cxnLst/>
              <a:rect l="l" t="t" r="r" b="b"/>
              <a:pathLst>
                <a:path w="1768875" h="968035">
                  <a:moveTo>
                    <a:pt x="17291" y="0"/>
                  </a:moveTo>
                  <a:lnTo>
                    <a:pt x="1751584" y="0"/>
                  </a:lnTo>
                  <a:cubicBezTo>
                    <a:pt x="1761134" y="0"/>
                    <a:pt x="1768875" y="7741"/>
                    <a:pt x="1768875" y="17291"/>
                  </a:cubicBezTo>
                  <a:lnTo>
                    <a:pt x="1768875" y="950744"/>
                  </a:lnTo>
                  <a:cubicBezTo>
                    <a:pt x="1768875" y="955330"/>
                    <a:pt x="1767053" y="959728"/>
                    <a:pt x="1763811" y="962970"/>
                  </a:cubicBezTo>
                  <a:cubicBezTo>
                    <a:pt x="1760568" y="966213"/>
                    <a:pt x="1756170" y="968035"/>
                    <a:pt x="1751584" y="968035"/>
                  </a:cubicBezTo>
                  <a:lnTo>
                    <a:pt x="17291" y="968035"/>
                  </a:lnTo>
                  <a:cubicBezTo>
                    <a:pt x="7741" y="968035"/>
                    <a:pt x="0" y="960293"/>
                    <a:pt x="0" y="950744"/>
                  </a:cubicBezTo>
                  <a:lnTo>
                    <a:pt x="0" y="17291"/>
                  </a:lnTo>
                  <a:cubicBezTo>
                    <a:pt x="0" y="7741"/>
                    <a:pt x="7741" y="0"/>
                    <a:pt x="17291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68875" cy="1006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014804" y="1694012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29565" y="1694012"/>
            <a:ext cx="862540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문제 인식 및 정의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98404" y="4065869"/>
            <a:ext cx="6148997" cy="300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just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다양한 질병의 발병 위험</a:t>
            </a:r>
          </a:p>
          <a:p>
            <a:pPr marL="777243" lvl="1" indent="-388622" algn="just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사회적 문제</a:t>
            </a:r>
          </a:p>
          <a:p>
            <a:pPr marL="777243" lvl="1" indent="-388622" algn="just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수행력 저하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88289" y="2449461"/>
            <a:ext cx="1024515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1단계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6300" y="9589965"/>
            <a:ext cx="2836426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9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4" tooltip="https://www.nhis.or.kr/magazin/160/html/sub2.html"/>
              </a:rPr>
              <a:t>https://www.nhis.or.kr/magazin/160/html/sub2.html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6300" y="9744350"/>
            <a:ext cx="2074664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999" u="sng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5" tooltip="https://kokodoc.com/sleep-health-03/"/>
              </a:rPr>
              <a:t>https://kokodoc.com/sleep-health-03/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6300" y="9898734"/>
            <a:ext cx="2547699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9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6" tooltip="https://medigatenews.com/news/1168885464"/>
              </a:rPr>
              <a:t>https://medigatenews.com/news/1168885464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6300" y="9959059"/>
            <a:ext cx="3962715" cy="25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79"/>
              </a:lnSpc>
            </a:pPr>
            <a:r>
              <a:rPr lang="en-US" sz="9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https://www.hani.co.kr/arti/economy/economy_general/113215.html</a:t>
            </a:r>
          </a:p>
        </p:txBody>
      </p:sp>
      <p:sp>
        <p:nvSpPr>
          <p:cNvPr id="18" name="Freeform 18"/>
          <p:cNvSpPr/>
          <p:nvPr/>
        </p:nvSpPr>
        <p:spPr>
          <a:xfrm>
            <a:off x="9699935" y="3446841"/>
            <a:ext cx="6712869" cy="4620951"/>
          </a:xfrm>
          <a:custGeom>
            <a:avLst/>
            <a:gdLst/>
            <a:ahLst/>
            <a:cxnLst/>
            <a:rect l="l" t="t" r="r" b="b"/>
            <a:pathLst>
              <a:path w="6712869" h="4620951">
                <a:moveTo>
                  <a:pt x="0" y="0"/>
                </a:moveTo>
                <a:lnTo>
                  <a:pt x="6712869" y="0"/>
                </a:lnTo>
                <a:lnTo>
                  <a:pt x="6712869" y="4620952"/>
                </a:lnTo>
                <a:lnTo>
                  <a:pt x="0" y="4620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875196" y="8286868"/>
            <a:ext cx="14537608" cy="850163"/>
            <a:chOff x="0" y="0"/>
            <a:chExt cx="3828835" cy="22391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828835" cy="223911"/>
            </a:xfrm>
            <a:custGeom>
              <a:avLst/>
              <a:gdLst/>
              <a:ahLst/>
              <a:cxnLst/>
              <a:rect l="l" t="t" r="r" b="b"/>
              <a:pathLst>
                <a:path w="3828835" h="223911">
                  <a:moveTo>
                    <a:pt x="7988" y="0"/>
                  </a:moveTo>
                  <a:lnTo>
                    <a:pt x="3820847" y="0"/>
                  </a:lnTo>
                  <a:cubicBezTo>
                    <a:pt x="3825258" y="0"/>
                    <a:pt x="3828835" y="3576"/>
                    <a:pt x="3828835" y="7988"/>
                  </a:cubicBezTo>
                  <a:lnTo>
                    <a:pt x="3828835" y="215923"/>
                  </a:lnTo>
                  <a:cubicBezTo>
                    <a:pt x="3828835" y="220335"/>
                    <a:pt x="3825258" y="223911"/>
                    <a:pt x="3820847" y="223911"/>
                  </a:cubicBezTo>
                  <a:lnTo>
                    <a:pt x="7988" y="223911"/>
                  </a:lnTo>
                  <a:cubicBezTo>
                    <a:pt x="3576" y="223911"/>
                    <a:pt x="0" y="220335"/>
                    <a:pt x="0" y="215923"/>
                  </a:cubicBezTo>
                  <a:lnTo>
                    <a:pt x="0" y="7988"/>
                  </a:lnTo>
                  <a:cubicBezTo>
                    <a:pt x="0" y="3576"/>
                    <a:pt x="3576" y="0"/>
                    <a:pt x="7988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828835" cy="262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935349" y="8055712"/>
            <a:ext cx="14417301" cy="196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8"/>
              </a:lnSpc>
            </a:pPr>
            <a:r>
              <a:rPr lang="en-US" sz="36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수면의</a:t>
            </a:r>
            <a:r>
              <a:rPr lang="en-US" sz="36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질에</a:t>
            </a:r>
            <a:r>
              <a:rPr lang="en-US" sz="36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영향을</a:t>
            </a:r>
            <a:r>
              <a:rPr lang="en-US" sz="36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미치는</a:t>
            </a:r>
            <a:r>
              <a:rPr lang="en-US" sz="36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요인이</a:t>
            </a:r>
            <a:r>
              <a:rPr lang="en-US" sz="36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무엇인지에</a:t>
            </a:r>
            <a:r>
              <a:rPr lang="en-US" sz="36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대해</a:t>
            </a:r>
            <a:r>
              <a:rPr lang="en-US" sz="36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자료</a:t>
            </a:r>
            <a:r>
              <a:rPr lang="en-US" sz="36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수집을</a:t>
            </a:r>
            <a:r>
              <a:rPr lang="en-US" sz="36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진행</a:t>
            </a:r>
            <a:endParaRPr lang="en-US" sz="36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algn="ctr">
              <a:lnSpc>
                <a:spcPts val="8208"/>
              </a:lnSpc>
            </a:pPr>
            <a:endParaRPr lang="en-US" sz="36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14804" y="1694012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29565" y="1694012"/>
            <a:ext cx="696765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자료 수집</a:t>
            </a:r>
          </a:p>
        </p:txBody>
      </p:sp>
      <p:sp>
        <p:nvSpPr>
          <p:cNvPr id="8" name="AutoShape 8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5388289" y="2449461"/>
            <a:ext cx="1024515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2단계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6300" y="9673229"/>
            <a:ext cx="8150662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sz="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http://www.snuh.org/m/board/B003/view.do?bbs_no=2239&amp;searchKey=&amp;searchWord=%EB%B8%8C%EB%9E%9C%EB%93%9C&amp;pageIndex=1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6300" y="9790704"/>
            <a:ext cx="3962715" cy="25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79"/>
              </a:lnSpc>
            </a:pPr>
            <a:r>
              <a:rPr lang="en-US" sz="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https://www.hani.co.kr/arti/economy/economy_general/1132415.html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259495" y="4775487"/>
            <a:ext cx="3008893" cy="300889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26899" y="5756691"/>
            <a:ext cx="2665738" cy="104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불충분한</a:t>
            </a:r>
          </a:p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수면 시간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892737" y="4775487"/>
            <a:ext cx="3008893" cy="300889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064314" y="5756691"/>
            <a:ext cx="2665738" cy="104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스트레스</a:t>
            </a:r>
          </a:p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수준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525978" y="4775487"/>
            <a:ext cx="3008893" cy="300889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697556" y="5756691"/>
            <a:ext cx="2665738" cy="104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불규칙한</a:t>
            </a:r>
          </a:p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생활 습관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3159220" y="4775487"/>
            <a:ext cx="3008893" cy="300889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330797" y="5499516"/>
            <a:ext cx="2665738" cy="1560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환경적,</a:t>
            </a:r>
          </a:p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심리적,</a:t>
            </a:r>
          </a:p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신체적 요인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14804" y="3631164"/>
            <a:ext cx="14398000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5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수면의 질 저하 요인들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492527" y="8317780"/>
            <a:ext cx="15417520" cy="850163"/>
            <a:chOff x="0" y="0"/>
            <a:chExt cx="4060582" cy="22391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60582" cy="223911"/>
            </a:xfrm>
            <a:custGeom>
              <a:avLst/>
              <a:gdLst/>
              <a:ahLst/>
              <a:cxnLst/>
              <a:rect l="l" t="t" r="r" b="b"/>
              <a:pathLst>
                <a:path w="4060582" h="223911">
                  <a:moveTo>
                    <a:pt x="7532" y="0"/>
                  </a:moveTo>
                  <a:lnTo>
                    <a:pt x="4053050" y="0"/>
                  </a:lnTo>
                  <a:cubicBezTo>
                    <a:pt x="4057209" y="0"/>
                    <a:pt x="4060582" y="3372"/>
                    <a:pt x="4060582" y="7532"/>
                  </a:cubicBezTo>
                  <a:lnTo>
                    <a:pt x="4060582" y="216379"/>
                  </a:lnTo>
                  <a:cubicBezTo>
                    <a:pt x="4060582" y="218377"/>
                    <a:pt x="4059788" y="220292"/>
                    <a:pt x="4058376" y="221705"/>
                  </a:cubicBezTo>
                  <a:cubicBezTo>
                    <a:pt x="4056963" y="223118"/>
                    <a:pt x="4055047" y="223911"/>
                    <a:pt x="4053050" y="223911"/>
                  </a:cubicBezTo>
                  <a:lnTo>
                    <a:pt x="7532" y="223911"/>
                  </a:lnTo>
                  <a:cubicBezTo>
                    <a:pt x="3372" y="223911"/>
                    <a:pt x="0" y="220539"/>
                    <a:pt x="0" y="216379"/>
                  </a:cubicBezTo>
                  <a:lnTo>
                    <a:pt x="0" y="7532"/>
                  </a:lnTo>
                  <a:cubicBezTo>
                    <a:pt x="0" y="3372"/>
                    <a:pt x="3372" y="0"/>
                    <a:pt x="7532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060582" cy="262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492527" y="8108230"/>
            <a:ext cx="15302946" cy="1963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8"/>
              </a:lnSpc>
            </a:pPr>
            <a:r>
              <a:rPr lang="en-US" sz="36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"</a:t>
            </a:r>
            <a:r>
              <a:rPr lang="en-US" sz="36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어떤</a:t>
            </a:r>
            <a:r>
              <a:rPr lang="en-US" sz="36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요인이</a:t>
            </a:r>
            <a:r>
              <a:rPr lang="en-US" sz="36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수면의</a:t>
            </a:r>
            <a:r>
              <a:rPr lang="en-US" sz="36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질에</a:t>
            </a:r>
            <a:r>
              <a:rPr lang="en-US" sz="36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영향을</a:t>
            </a:r>
            <a:r>
              <a:rPr lang="en-US" sz="36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미치는가</a:t>
            </a:r>
            <a:r>
              <a:rPr lang="en-US" sz="36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?"</a:t>
            </a:r>
            <a:r>
              <a:rPr lang="en-US" sz="36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라는</a:t>
            </a:r>
            <a:r>
              <a:rPr lang="en-US" sz="36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의문에</a:t>
            </a:r>
            <a:r>
              <a:rPr lang="en-US" sz="36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맞춰</a:t>
            </a:r>
            <a:r>
              <a:rPr lang="en-US" sz="36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주제를</a:t>
            </a:r>
            <a:r>
              <a:rPr lang="en-US" sz="36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검색</a:t>
            </a:r>
            <a:r>
              <a:rPr lang="en-US" sz="36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.</a:t>
            </a:r>
          </a:p>
          <a:p>
            <a:pPr algn="ctr">
              <a:lnSpc>
                <a:spcPts val="8208"/>
              </a:lnSpc>
            </a:pPr>
            <a:endParaRPr lang="en-US" sz="36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11099" y="1694012"/>
            <a:ext cx="8091608" cy="259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주제 선정</a:t>
            </a:r>
          </a:p>
          <a:p>
            <a:pPr algn="l">
              <a:lnSpc>
                <a:spcPts val="10359"/>
              </a:lnSpc>
              <a:spcBef>
                <a:spcPct val="0"/>
              </a:spcBef>
            </a:pPr>
            <a:endParaRPr lang="en-US" sz="7399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66291" y="3637935"/>
            <a:ext cx="7485347" cy="2509240"/>
            <a:chOff x="0" y="0"/>
            <a:chExt cx="1212337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2337" cy="406400"/>
            </a:xfrm>
            <a:custGeom>
              <a:avLst/>
              <a:gdLst/>
              <a:ahLst/>
              <a:cxnLst/>
              <a:rect l="l" t="t" r="r" b="b"/>
              <a:pathLst>
                <a:path w="1212337" h="406400">
                  <a:moveTo>
                    <a:pt x="1009137" y="0"/>
                  </a:moveTo>
                  <a:cubicBezTo>
                    <a:pt x="1121361" y="0"/>
                    <a:pt x="1212337" y="90976"/>
                    <a:pt x="1212337" y="203200"/>
                  </a:cubicBezTo>
                  <a:cubicBezTo>
                    <a:pt x="1212337" y="315424"/>
                    <a:pt x="1121361" y="406400"/>
                    <a:pt x="1009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123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36363" y="3637935"/>
            <a:ext cx="7485347" cy="2509240"/>
            <a:chOff x="0" y="0"/>
            <a:chExt cx="1212337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12337" cy="406400"/>
            </a:xfrm>
            <a:custGeom>
              <a:avLst/>
              <a:gdLst/>
              <a:ahLst/>
              <a:cxnLst/>
              <a:rect l="l" t="t" r="r" b="b"/>
              <a:pathLst>
                <a:path w="1212337" h="406400">
                  <a:moveTo>
                    <a:pt x="1009137" y="0"/>
                  </a:moveTo>
                  <a:cubicBezTo>
                    <a:pt x="1121361" y="0"/>
                    <a:pt x="1212337" y="90976"/>
                    <a:pt x="1212337" y="203200"/>
                  </a:cubicBezTo>
                  <a:cubicBezTo>
                    <a:pt x="1212337" y="315424"/>
                    <a:pt x="1121361" y="406400"/>
                    <a:pt x="1009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123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65475" y="6587340"/>
            <a:ext cx="8925508" cy="2509240"/>
            <a:chOff x="0" y="0"/>
            <a:chExt cx="1445588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45588" cy="406400"/>
            </a:xfrm>
            <a:custGeom>
              <a:avLst/>
              <a:gdLst/>
              <a:ahLst/>
              <a:cxnLst/>
              <a:rect l="l" t="t" r="r" b="b"/>
              <a:pathLst>
                <a:path w="1445588" h="406400">
                  <a:moveTo>
                    <a:pt x="1242388" y="0"/>
                  </a:moveTo>
                  <a:cubicBezTo>
                    <a:pt x="1354612" y="0"/>
                    <a:pt x="1445588" y="90976"/>
                    <a:pt x="1445588" y="203200"/>
                  </a:cubicBezTo>
                  <a:cubicBezTo>
                    <a:pt x="1445588" y="315424"/>
                    <a:pt x="1354612" y="406400"/>
                    <a:pt x="124238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44558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66291" y="3637935"/>
            <a:ext cx="2509240" cy="250924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236363" y="3637935"/>
            <a:ext cx="2509240" cy="250924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65475" y="6570611"/>
            <a:ext cx="2509240" cy="250924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0919438" y="6375775"/>
            <a:ext cx="5802271" cy="2915641"/>
          </a:xfrm>
          <a:custGeom>
            <a:avLst/>
            <a:gdLst/>
            <a:ahLst/>
            <a:cxnLst/>
            <a:rect l="l" t="t" r="r" b="b"/>
            <a:pathLst>
              <a:path w="5802271" h="2915641">
                <a:moveTo>
                  <a:pt x="0" y="0"/>
                </a:moveTo>
                <a:lnTo>
                  <a:pt x="5802271" y="0"/>
                </a:lnTo>
                <a:lnTo>
                  <a:pt x="5802271" y="2915641"/>
                </a:lnTo>
                <a:lnTo>
                  <a:pt x="0" y="2915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3712711" y="3864683"/>
            <a:ext cx="5068469" cy="4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2"/>
              </a:lnSpc>
            </a:pPr>
            <a:r>
              <a:rPr lang="en-US" sz="2798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알코올이 숙면에 주는 영향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357627" y="3864683"/>
            <a:ext cx="5169477" cy="4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2"/>
              </a:lnSpc>
            </a:pPr>
            <a:r>
              <a:rPr lang="en-US" sz="2798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수면시간이 삶에 미치는 영향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665086" y="6745222"/>
            <a:ext cx="6415452" cy="45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2"/>
              </a:lnSpc>
            </a:pPr>
            <a:r>
              <a:rPr lang="en-US" sz="2798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수면의 질에 영향을 주는 요인을 분석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67107" y="4615732"/>
            <a:ext cx="2507608" cy="563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3767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후보1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36363" y="4615732"/>
            <a:ext cx="2509240" cy="563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3767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후보2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46425" y="7288288"/>
            <a:ext cx="2509240" cy="111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3767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선택한</a:t>
            </a:r>
          </a:p>
          <a:p>
            <a:pPr algn="ctr">
              <a:lnSpc>
                <a:spcPts val="4370"/>
              </a:lnSpc>
            </a:pPr>
            <a:r>
              <a:rPr lang="en-US" sz="3767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388289" y="2449461"/>
            <a:ext cx="1024515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2단계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361967" y="4724949"/>
            <a:ext cx="406720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알코올 하나만을 원인으로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다루기에는 한계가 있음.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926578" y="4505874"/>
            <a:ext cx="4144962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수면의 질을 높이는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구체적인 방법의 내용이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더 적합하다고 판단.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361967" y="7469263"/>
            <a:ext cx="5674839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다양한 요인을 포함함.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수면의 질을 높이는 방법을 알 수 있음.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신뢰성 있는 데이터셋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028700" y="3574892"/>
            <a:ext cx="10874331" cy="5545909"/>
          </a:xfrm>
          <a:custGeom>
            <a:avLst/>
            <a:gdLst/>
            <a:ahLst/>
            <a:cxnLst/>
            <a:rect l="l" t="t" r="r" b="b"/>
            <a:pathLst>
              <a:path w="10874331" h="5545909">
                <a:moveTo>
                  <a:pt x="0" y="0"/>
                </a:moveTo>
                <a:lnTo>
                  <a:pt x="10874331" y="0"/>
                </a:lnTo>
                <a:lnTo>
                  <a:pt x="10874331" y="5545908"/>
                </a:lnTo>
                <a:lnTo>
                  <a:pt x="0" y="5545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014804" y="1694012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11099" y="1694012"/>
            <a:ext cx="7205964" cy="259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전처리와 정형화</a:t>
            </a:r>
          </a:p>
          <a:p>
            <a:pPr algn="l">
              <a:lnSpc>
                <a:spcPts val="10359"/>
              </a:lnSpc>
              <a:spcBef>
                <a:spcPct val="0"/>
              </a:spcBef>
            </a:pPr>
            <a:endParaRPr lang="en-US" sz="7399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388289" y="2449461"/>
            <a:ext cx="1024515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3단계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903031" y="6281171"/>
            <a:ext cx="5356269" cy="1226476"/>
            <a:chOff x="0" y="0"/>
            <a:chExt cx="1410705" cy="3230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0705" cy="323023"/>
            </a:xfrm>
            <a:custGeom>
              <a:avLst/>
              <a:gdLst/>
              <a:ahLst/>
              <a:cxnLst/>
              <a:rect l="l" t="t" r="r" b="b"/>
              <a:pathLst>
                <a:path w="1410705" h="323023">
                  <a:moveTo>
                    <a:pt x="21681" y="0"/>
                  </a:moveTo>
                  <a:lnTo>
                    <a:pt x="1389024" y="0"/>
                  </a:lnTo>
                  <a:cubicBezTo>
                    <a:pt x="1394774" y="0"/>
                    <a:pt x="1400289" y="2284"/>
                    <a:pt x="1404354" y="6350"/>
                  </a:cubicBezTo>
                  <a:cubicBezTo>
                    <a:pt x="1408420" y="10416"/>
                    <a:pt x="1410705" y="15931"/>
                    <a:pt x="1410705" y="21681"/>
                  </a:cubicBezTo>
                  <a:lnTo>
                    <a:pt x="1410705" y="301342"/>
                  </a:lnTo>
                  <a:cubicBezTo>
                    <a:pt x="1410705" y="307092"/>
                    <a:pt x="1408420" y="312606"/>
                    <a:pt x="1404354" y="316672"/>
                  </a:cubicBezTo>
                  <a:cubicBezTo>
                    <a:pt x="1400289" y="320738"/>
                    <a:pt x="1394774" y="323023"/>
                    <a:pt x="1389024" y="323023"/>
                  </a:cubicBezTo>
                  <a:lnTo>
                    <a:pt x="21681" y="323023"/>
                  </a:lnTo>
                  <a:cubicBezTo>
                    <a:pt x="15931" y="323023"/>
                    <a:pt x="10416" y="320738"/>
                    <a:pt x="6350" y="316672"/>
                  </a:cubicBezTo>
                  <a:cubicBezTo>
                    <a:pt x="2284" y="312606"/>
                    <a:pt x="0" y="307092"/>
                    <a:pt x="0" y="301342"/>
                  </a:cubicBezTo>
                  <a:lnTo>
                    <a:pt x="0" y="21681"/>
                  </a:lnTo>
                  <a:cubicBezTo>
                    <a:pt x="0" y="15931"/>
                    <a:pt x="2284" y="10416"/>
                    <a:pt x="6350" y="6350"/>
                  </a:cubicBezTo>
                  <a:cubicBezTo>
                    <a:pt x="10416" y="2284"/>
                    <a:pt x="15931" y="0"/>
                    <a:pt x="21681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10705" cy="361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940002" y="6371487"/>
            <a:ext cx="5282327" cy="95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결측값 처리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결측값이 많은 Sleep Disorder 데이터를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'healthy'(문제가 없는 상태)로 채워 데이터의 수를 유지.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903031" y="4682795"/>
            <a:ext cx="5356269" cy="942726"/>
            <a:chOff x="0" y="0"/>
            <a:chExt cx="1410705" cy="2482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10705" cy="248290"/>
            </a:xfrm>
            <a:custGeom>
              <a:avLst/>
              <a:gdLst/>
              <a:ahLst/>
              <a:cxnLst/>
              <a:rect l="l" t="t" r="r" b="b"/>
              <a:pathLst>
                <a:path w="1410705" h="248290">
                  <a:moveTo>
                    <a:pt x="21681" y="0"/>
                  </a:moveTo>
                  <a:lnTo>
                    <a:pt x="1389024" y="0"/>
                  </a:lnTo>
                  <a:cubicBezTo>
                    <a:pt x="1394774" y="0"/>
                    <a:pt x="1400289" y="2284"/>
                    <a:pt x="1404354" y="6350"/>
                  </a:cubicBezTo>
                  <a:cubicBezTo>
                    <a:pt x="1408420" y="10416"/>
                    <a:pt x="1410705" y="15931"/>
                    <a:pt x="1410705" y="21681"/>
                  </a:cubicBezTo>
                  <a:lnTo>
                    <a:pt x="1410705" y="226609"/>
                  </a:lnTo>
                  <a:cubicBezTo>
                    <a:pt x="1410705" y="232359"/>
                    <a:pt x="1408420" y="237874"/>
                    <a:pt x="1404354" y="241940"/>
                  </a:cubicBezTo>
                  <a:cubicBezTo>
                    <a:pt x="1400289" y="246006"/>
                    <a:pt x="1394774" y="248290"/>
                    <a:pt x="1389024" y="248290"/>
                  </a:cubicBezTo>
                  <a:lnTo>
                    <a:pt x="21681" y="248290"/>
                  </a:lnTo>
                  <a:cubicBezTo>
                    <a:pt x="15931" y="248290"/>
                    <a:pt x="10416" y="246006"/>
                    <a:pt x="6350" y="241940"/>
                  </a:cubicBezTo>
                  <a:cubicBezTo>
                    <a:pt x="2284" y="237874"/>
                    <a:pt x="0" y="232359"/>
                    <a:pt x="0" y="226609"/>
                  </a:cubicBezTo>
                  <a:lnTo>
                    <a:pt x="0" y="21681"/>
                  </a:lnTo>
                  <a:cubicBezTo>
                    <a:pt x="0" y="15931"/>
                    <a:pt x="2284" y="10416"/>
                    <a:pt x="6350" y="6350"/>
                  </a:cubicBezTo>
                  <a:cubicBezTo>
                    <a:pt x="10416" y="2284"/>
                    <a:pt x="15931" y="0"/>
                    <a:pt x="21681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410705" cy="286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005822" y="4806315"/>
            <a:ext cx="5150687" cy="636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8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불러오기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우선 pandas를 활용해 데이터를 불러와 속성 확인.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043007" y="3557238"/>
            <a:ext cx="11095272" cy="2413222"/>
          </a:xfrm>
          <a:custGeom>
            <a:avLst/>
            <a:gdLst/>
            <a:ahLst/>
            <a:cxnLst/>
            <a:rect l="l" t="t" r="r" b="b"/>
            <a:pathLst>
              <a:path w="11095272" h="2413222">
                <a:moveTo>
                  <a:pt x="0" y="0"/>
                </a:moveTo>
                <a:lnTo>
                  <a:pt x="11095272" y="0"/>
                </a:lnTo>
                <a:lnTo>
                  <a:pt x="11095272" y="2413222"/>
                </a:lnTo>
                <a:lnTo>
                  <a:pt x="0" y="2413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43007" y="6377212"/>
            <a:ext cx="11095272" cy="2260662"/>
          </a:xfrm>
          <a:custGeom>
            <a:avLst/>
            <a:gdLst/>
            <a:ahLst/>
            <a:cxnLst/>
            <a:rect l="l" t="t" r="r" b="b"/>
            <a:pathLst>
              <a:path w="11095272" h="2260662">
                <a:moveTo>
                  <a:pt x="0" y="0"/>
                </a:moveTo>
                <a:lnTo>
                  <a:pt x="11095272" y="0"/>
                </a:lnTo>
                <a:lnTo>
                  <a:pt x="11095272" y="2260662"/>
                </a:lnTo>
                <a:lnTo>
                  <a:pt x="0" y="22606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014804" y="1694012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11099" y="1694012"/>
            <a:ext cx="7205964" cy="259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전처리와 정형화</a:t>
            </a:r>
          </a:p>
          <a:p>
            <a:pPr algn="l">
              <a:lnSpc>
                <a:spcPts val="10359"/>
              </a:lnSpc>
              <a:spcBef>
                <a:spcPct val="0"/>
              </a:spcBef>
            </a:pPr>
            <a:endParaRPr lang="en-US" sz="7399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388289" y="2449461"/>
            <a:ext cx="1024515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3단계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341890" y="3681261"/>
            <a:ext cx="4767386" cy="1337355"/>
            <a:chOff x="0" y="0"/>
            <a:chExt cx="1255608" cy="3522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5608" cy="352225"/>
            </a:xfrm>
            <a:custGeom>
              <a:avLst/>
              <a:gdLst/>
              <a:ahLst/>
              <a:cxnLst/>
              <a:rect l="l" t="t" r="r" b="b"/>
              <a:pathLst>
                <a:path w="1255608" h="352225">
                  <a:moveTo>
                    <a:pt x="24359" y="0"/>
                  </a:moveTo>
                  <a:lnTo>
                    <a:pt x="1231249" y="0"/>
                  </a:lnTo>
                  <a:cubicBezTo>
                    <a:pt x="1244702" y="0"/>
                    <a:pt x="1255608" y="10906"/>
                    <a:pt x="1255608" y="24359"/>
                  </a:cubicBezTo>
                  <a:lnTo>
                    <a:pt x="1255608" y="327866"/>
                  </a:lnTo>
                  <a:cubicBezTo>
                    <a:pt x="1255608" y="341319"/>
                    <a:pt x="1244702" y="352225"/>
                    <a:pt x="1231249" y="352225"/>
                  </a:cubicBezTo>
                  <a:lnTo>
                    <a:pt x="24359" y="352225"/>
                  </a:lnTo>
                  <a:cubicBezTo>
                    <a:pt x="17899" y="352225"/>
                    <a:pt x="11703" y="349659"/>
                    <a:pt x="7135" y="345091"/>
                  </a:cubicBezTo>
                  <a:cubicBezTo>
                    <a:pt x="2566" y="340522"/>
                    <a:pt x="0" y="334327"/>
                    <a:pt x="0" y="327866"/>
                  </a:cubicBezTo>
                  <a:lnTo>
                    <a:pt x="0" y="24359"/>
                  </a:lnTo>
                  <a:cubicBezTo>
                    <a:pt x="0" y="10906"/>
                    <a:pt x="10906" y="0"/>
                    <a:pt x="2435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55608" cy="390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191866" y="3855591"/>
            <a:ext cx="5067434" cy="95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형식 변환 및 정리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분석에 필요한 데이터만 선별하기 위해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범주형 데이터를 제외하고, 수치형 데이터만 남김.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341890" y="5289840"/>
            <a:ext cx="4767386" cy="1823130"/>
            <a:chOff x="0" y="0"/>
            <a:chExt cx="1255608" cy="48016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5608" cy="480166"/>
            </a:xfrm>
            <a:custGeom>
              <a:avLst/>
              <a:gdLst/>
              <a:ahLst/>
              <a:cxnLst/>
              <a:rect l="l" t="t" r="r" b="b"/>
              <a:pathLst>
                <a:path w="1255608" h="480166">
                  <a:moveTo>
                    <a:pt x="24359" y="0"/>
                  </a:moveTo>
                  <a:lnTo>
                    <a:pt x="1231249" y="0"/>
                  </a:lnTo>
                  <a:cubicBezTo>
                    <a:pt x="1244702" y="0"/>
                    <a:pt x="1255608" y="10906"/>
                    <a:pt x="1255608" y="24359"/>
                  </a:cubicBezTo>
                  <a:lnTo>
                    <a:pt x="1255608" y="455807"/>
                  </a:lnTo>
                  <a:cubicBezTo>
                    <a:pt x="1255608" y="462267"/>
                    <a:pt x="1253042" y="468463"/>
                    <a:pt x="1248473" y="473031"/>
                  </a:cubicBezTo>
                  <a:cubicBezTo>
                    <a:pt x="1243905" y="477600"/>
                    <a:pt x="1237709" y="480166"/>
                    <a:pt x="1231249" y="480166"/>
                  </a:cubicBezTo>
                  <a:lnTo>
                    <a:pt x="24359" y="480166"/>
                  </a:lnTo>
                  <a:cubicBezTo>
                    <a:pt x="10906" y="480166"/>
                    <a:pt x="0" y="469260"/>
                    <a:pt x="0" y="455807"/>
                  </a:cubicBezTo>
                  <a:lnTo>
                    <a:pt x="0" y="24359"/>
                  </a:lnTo>
                  <a:cubicBezTo>
                    <a:pt x="0" y="10906"/>
                    <a:pt x="10906" y="0"/>
                    <a:pt x="2435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255608" cy="518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630335" y="5400341"/>
            <a:ext cx="4190496" cy="157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정형화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주요 변수들만 남기고 불필요한 범주형 열을 제거하여 데이터를 간결하게 정리.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수치형 데이터의 관계를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효율적으로 분석할 수 있게 함.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341890" y="7384194"/>
            <a:ext cx="4767386" cy="1768792"/>
            <a:chOff x="0" y="0"/>
            <a:chExt cx="1255608" cy="46585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55608" cy="465855"/>
            </a:xfrm>
            <a:custGeom>
              <a:avLst/>
              <a:gdLst/>
              <a:ahLst/>
              <a:cxnLst/>
              <a:rect l="l" t="t" r="r" b="b"/>
              <a:pathLst>
                <a:path w="1255608" h="465855">
                  <a:moveTo>
                    <a:pt x="24359" y="0"/>
                  </a:moveTo>
                  <a:lnTo>
                    <a:pt x="1231249" y="0"/>
                  </a:lnTo>
                  <a:cubicBezTo>
                    <a:pt x="1244702" y="0"/>
                    <a:pt x="1255608" y="10906"/>
                    <a:pt x="1255608" y="24359"/>
                  </a:cubicBezTo>
                  <a:lnTo>
                    <a:pt x="1255608" y="441496"/>
                  </a:lnTo>
                  <a:cubicBezTo>
                    <a:pt x="1255608" y="454949"/>
                    <a:pt x="1244702" y="465855"/>
                    <a:pt x="1231249" y="465855"/>
                  </a:cubicBezTo>
                  <a:lnTo>
                    <a:pt x="24359" y="465855"/>
                  </a:lnTo>
                  <a:cubicBezTo>
                    <a:pt x="17899" y="465855"/>
                    <a:pt x="11703" y="463288"/>
                    <a:pt x="7135" y="458720"/>
                  </a:cubicBezTo>
                  <a:cubicBezTo>
                    <a:pt x="2566" y="454152"/>
                    <a:pt x="0" y="447956"/>
                    <a:pt x="0" y="441496"/>
                  </a:cubicBezTo>
                  <a:lnTo>
                    <a:pt x="0" y="24359"/>
                  </a:lnTo>
                  <a:cubicBezTo>
                    <a:pt x="0" y="10906"/>
                    <a:pt x="10906" y="0"/>
                    <a:pt x="2435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255608" cy="5039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445028" y="7469443"/>
            <a:ext cx="4561109" cy="157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데이터 저장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전처리 및 정형화를 거친 데이터를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CSV 파일로 저장하여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대시보드와 추가 분석에서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활용할 수 있도록 준비.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000125" y="3297567"/>
            <a:ext cx="9475245" cy="3375556"/>
          </a:xfrm>
          <a:custGeom>
            <a:avLst/>
            <a:gdLst/>
            <a:ahLst/>
            <a:cxnLst/>
            <a:rect l="l" t="t" r="r" b="b"/>
            <a:pathLst>
              <a:path w="9475245" h="3375556">
                <a:moveTo>
                  <a:pt x="0" y="0"/>
                </a:moveTo>
                <a:lnTo>
                  <a:pt x="9475245" y="0"/>
                </a:lnTo>
                <a:lnTo>
                  <a:pt x="9475245" y="3375556"/>
                </a:lnTo>
                <a:lnTo>
                  <a:pt x="0" y="3375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1493868" y="4043433"/>
            <a:ext cx="4406679" cy="1883824"/>
            <a:chOff x="0" y="0"/>
            <a:chExt cx="1160607" cy="4961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0607" cy="496151"/>
            </a:xfrm>
            <a:custGeom>
              <a:avLst/>
              <a:gdLst/>
              <a:ahLst/>
              <a:cxnLst/>
              <a:rect l="l" t="t" r="r" b="b"/>
              <a:pathLst>
                <a:path w="1160607" h="496151">
                  <a:moveTo>
                    <a:pt x="26353" y="0"/>
                  </a:moveTo>
                  <a:lnTo>
                    <a:pt x="1134254" y="0"/>
                  </a:lnTo>
                  <a:cubicBezTo>
                    <a:pt x="1141243" y="0"/>
                    <a:pt x="1147946" y="2776"/>
                    <a:pt x="1152888" y="7719"/>
                  </a:cubicBezTo>
                  <a:cubicBezTo>
                    <a:pt x="1157830" y="12661"/>
                    <a:pt x="1160607" y="19364"/>
                    <a:pt x="1160607" y="26353"/>
                  </a:cubicBezTo>
                  <a:lnTo>
                    <a:pt x="1160607" y="469798"/>
                  </a:lnTo>
                  <a:cubicBezTo>
                    <a:pt x="1160607" y="476787"/>
                    <a:pt x="1157830" y="483490"/>
                    <a:pt x="1152888" y="488433"/>
                  </a:cubicBezTo>
                  <a:cubicBezTo>
                    <a:pt x="1147946" y="493375"/>
                    <a:pt x="1141243" y="496151"/>
                    <a:pt x="1134254" y="496151"/>
                  </a:cubicBezTo>
                  <a:lnTo>
                    <a:pt x="26353" y="496151"/>
                  </a:lnTo>
                  <a:cubicBezTo>
                    <a:pt x="19364" y="496151"/>
                    <a:pt x="12661" y="493375"/>
                    <a:pt x="7719" y="488433"/>
                  </a:cubicBezTo>
                  <a:cubicBezTo>
                    <a:pt x="2776" y="483490"/>
                    <a:pt x="0" y="476787"/>
                    <a:pt x="0" y="469798"/>
                  </a:cubicBezTo>
                  <a:lnTo>
                    <a:pt x="0" y="26353"/>
                  </a:lnTo>
                  <a:cubicBezTo>
                    <a:pt x="0" y="19364"/>
                    <a:pt x="2776" y="12661"/>
                    <a:pt x="7719" y="7719"/>
                  </a:cubicBezTo>
                  <a:cubicBezTo>
                    <a:pt x="12661" y="2776"/>
                    <a:pt x="19364" y="0"/>
                    <a:pt x="26353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60607" cy="534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4154" y="6892198"/>
            <a:ext cx="5486525" cy="2858071"/>
            <a:chOff x="0" y="0"/>
            <a:chExt cx="1560300" cy="812800"/>
          </a:xfrm>
        </p:grpSpPr>
        <p:sp>
          <p:nvSpPr>
            <p:cNvPr id="12" name="Freeform 12"/>
            <p:cNvSpPr/>
            <p:nvPr/>
          </p:nvSpPr>
          <p:spPr>
            <a:xfrm rot="6000">
              <a:off x="-708" y="-1361"/>
              <a:ext cx="1561716" cy="815522"/>
            </a:xfrm>
            <a:custGeom>
              <a:avLst/>
              <a:gdLst/>
              <a:ahLst/>
              <a:cxnLst/>
              <a:rect l="l" t="t" r="r" b="b"/>
              <a:pathLst>
                <a:path w="1561716" h="815522">
                  <a:moveTo>
                    <a:pt x="0" y="2723"/>
                  </a:moveTo>
                  <a:lnTo>
                    <a:pt x="1560297" y="0"/>
                  </a:lnTo>
                  <a:lnTo>
                    <a:pt x="1561716" y="812799"/>
                  </a:lnTo>
                  <a:lnTo>
                    <a:pt x="1418" y="815522"/>
                  </a:lnTo>
                  <a:close/>
                </a:path>
              </a:pathLst>
            </a:custGeom>
            <a:blipFill>
              <a:blip r:embed="rId5"/>
              <a:stretch>
                <a:fillRect l="-282" r="-261" b="-1889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014804" y="1694012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11099" y="1694012"/>
            <a:ext cx="8545785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탐색적 분석(EDA)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88289" y="2449461"/>
            <a:ext cx="1024515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3단계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10581" y="4205316"/>
            <a:ext cx="3797246" cy="157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8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plot_scatter_with_trend()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함수를 정의하여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y축을 수면의 질로 두고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x축을 수면시간, 스트레스수준, 심박수로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각각 지정하며 시각화함.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398872" y="6892198"/>
            <a:ext cx="5486525" cy="2858071"/>
            <a:chOff x="0" y="0"/>
            <a:chExt cx="15603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60300" cy="812800"/>
            </a:xfrm>
            <a:custGeom>
              <a:avLst/>
              <a:gdLst/>
              <a:ahLst/>
              <a:cxnLst/>
              <a:rect l="l" t="t" r="r" b="b"/>
              <a:pathLst>
                <a:path w="1560300" h="812800">
                  <a:moveTo>
                    <a:pt x="0" y="0"/>
                  </a:moveTo>
                  <a:lnTo>
                    <a:pt x="1560300" y="0"/>
                  </a:lnTo>
                  <a:lnTo>
                    <a:pt x="15603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410" r="-410" b="-1419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047322" y="6892198"/>
            <a:ext cx="5486525" cy="2858071"/>
            <a:chOff x="0" y="0"/>
            <a:chExt cx="15603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60300" cy="812800"/>
            </a:xfrm>
            <a:custGeom>
              <a:avLst/>
              <a:gdLst/>
              <a:ahLst/>
              <a:cxnLst/>
              <a:rect l="l" t="t" r="r" b="b"/>
              <a:pathLst>
                <a:path w="1560300" h="812800">
                  <a:moveTo>
                    <a:pt x="0" y="0"/>
                  </a:moveTo>
                  <a:lnTo>
                    <a:pt x="1560300" y="0"/>
                  </a:lnTo>
                  <a:lnTo>
                    <a:pt x="15603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1659" r="-1659" b="-1627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913870" y="6820484"/>
            <a:ext cx="2326809" cy="412034"/>
            <a:chOff x="0" y="0"/>
            <a:chExt cx="612822" cy="1085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12822" cy="108519"/>
            </a:xfrm>
            <a:custGeom>
              <a:avLst/>
              <a:gdLst/>
              <a:ahLst/>
              <a:cxnLst/>
              <a:rect l="l" t="t" r="r" b="b"/>
              <a:pathLst>
                <a:path w="612822" h="108519">
                  <a:moveTo>
                    <a:pt x="49909" y="0"/>
                  </a:moveTo>
                  <a:lnTo>
                    <a:pt x="562913" y="0"/>
                  </a:lnTo>
                  <a:cubicBezTo>
                    <a:pt x="590477" y="0"/>
                    <a:pt x="612822" y="22345"/>
                    <a:pt x="612822" y="49909"/>
                  </a:cubicBezTo>
                  <a:lnTo>
                    <a:pt x="612822" y="58610"/>
                  </a:lnTo>
                  <a:cubicBezTo>
                    <a:pt x="612822" y="86174"/>
                    <a:pt x="590477" y="108519"/>
                    <a:pt x="562913" y="108519"/>
                  </a:cubicBezTo>
                  <a:lnTo>
                    <a:pt x="49909" y="108519"/>
                  </a:lnTo>
                  <a:cubicBezTo>
                    <a:pt x="22345" y="108519"/>
                    <a:pt x="0" y="86174"/>
                    <a:pt x="0" y="58610"/>
                  </a:cubicBezTo>
                  <a:lnTo>
                    <a:pt x="0" y="49909"/>
                  </a:lnTo>
                  <a:cubicBezTo>
                    <a:pt x="0" y="22345"/>
                    <a:pt x="22345" y="0"/>
                    <a:pt x="4990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612822" cy="146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961567" y="6844573"/>
            <a:ext cx="2228017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수면 시간과 수면의 질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121446" y="6820484"/>
            <a:ext cx="2763951" cy="412034"/>
            <a:chOff x="0" y="0"/>
            <a:chExt cx="727954" cy="10851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27954" cy="108519"/>
            </a:xfrm>
            <a:custGeom>
              <a:avLst/>
              <a:gdLst/>
              <a:ahLst/>
              <a:cxnLst/>
              <a:rect l="l" t="t" r="r" b="b"/>
              <a:pathLst>
                <a:path w="727954" h="108519">
                  <a:moveTo>
                    <a:pt x="42016" y="0"/>
                  </a:moveTo>
                  <a:lnTo>
                    <a:pt x="685939" y="0"/>
                  </a:lnTo>
                  <a:cubicBezTo>
                    <a:pt x="709143" y="0"/>
                    <a:pt x="727954" y="18811"/>
                    <a:pt x="727954" y="42016"/>
                  </a:cubicBezTo>
                  <a:lnTo>
                    <a:pt x="727954" y="66504"/>
                  </a:lnTo>
                  <a:cubicBezTo>
                    <a:pt x="727954" y="89708"/>
                    <a:pt x="709143" y="108519"/>
                    <a:pt x="685939" y="108519"/>
                  </a:cubicBezTo>
                  <a:lnTo>
                    <a:pt x="42016" y="108519"/>
                  </a:lnTo>
                  <a:cubicBezTo>
                    <a:pt x="18811" y="108519"/>
                    <a:pt x="0" y="89708"/>
                    <a:pt x="0" y="66504"/>
                  </a:cubicBezTo>
                  <a:lnTo>
                    <a:pt x="0" y="42016"/>
                  </a:lnTo>
                  <a:cubicBezTo>
                    <a:pt x="0" y="18811"/>
                    <a:pt x="18811" y="0"/>
                    <a:pt x="42016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727954" cy="146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180285" y="6844573"/>
            <a:ext cx="2671048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스트레스 수준과 수면의 질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5551626" y="6820484"/>
            <a:ext cx="2024582" cy="412034"/>
            <a:chOff x="0" y="0"/>
            <a:chExt cx="533223" cy="1085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33223" cy="108519"/>
            </a:xfrm>
            <a:custGeom>
              <a:avLst/>
              <a:gdLst/>
              <a:ahLst/>
              <a:cxnLst/>
              <a:rect l="l" t="t" r="r" b="b"/>
              <a:pathLst>
                <a:path w="533223" h="108519">
                  <a:moveTo>
                    <a:pt x="54260" y="0"/>
                  </a:moveTo>
                  <a:lnTo>
                    <a:pt x="478964" y="0"/>
                  </a:lnTo>
                  <a:cubicBezTo>
                    <a:pt x="508930" y="0"/>
                    <a:pt x="533223" y="24293"/>
                    <a:pt x="533223" y="54260"/>
                  </a:cubicBezTo>
                  <a:lnTo>
                    <a:pt x="533223" y="54260"/>
                  </a:lnTo>
                  <a:cubicBezTo>
                    <a:pt x="533223" y="84226"/>
                    <a:pt x="508930" y="108519"/>
                    <a:pt x="478964" y="108519"/>
                  </a:cubicBezTo>
                  <a:lnTo>
                    <a:pt x="54260" y="108519"/>
                  </a:lnTo>
                  <a:cubicBezTo>
                    <a:pt x="24293" y="108519"/>
                    <a:pt x="0" y="84226"/>
                    <a:pt x="0" y="54260"/>
                  </a:cubicBezTo>
                  <a:lnTo>
                    <a:pt x="0" y="54260"/>
                  </a:lnTo>
                  <a:cubicBezTo>
                    <a:pt x="0" y="24293"/>
                    <a:pt x="24293" y="0"/>
                    <a:pt x="5426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533223" cy="146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5607827" y="6844573"/>
            <a:ext cx="193679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심박수와 수면의 질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168525" y="3243355"/>
            <a:ext cx="8661909" cy="2138883"/>
          </a:xfrm>
          <a:custGeom>
            <a:avLst/>
            <a:gdLst/>
            <a:ahLst/>
            <a:cxnLst/>
            <a:rect l="l" t="t" r="r" b="b"/>
            <a:pathLst>
              <a:path w="8661909" h="2138883">
                <a:moveTo>
                  <a:pt x="0" y="0"/>
                </a:moveTo>
                <a:lnTo>
                  <a:pt x="8661908" y="0"/>
                </a:lnTo>
                <a:lnTo>
                  <a:pt x="8661908" y="2138883"/>
                </a:lnTo>
                <a:lnTo>
                  <a:pt x="0" y="2138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8577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168525" y="5391763"/>
            <a:ext cx="8661909" cy="1387646"/>
          </a:xfrm>
          <a:custGeom>
            <a:avLst/>
            <a:gdLst/>
            <a:ahLst/>
            <a:cxnLst/>
            <a:rect l="l" t="t" r="r" b="b"/>
            <a:pathLst>
              <a:path w="8661909" h="1387646">
                <a:moveTo>
                  <a:pt x="0" y="0"/>
                </a:moveTo>
                <a:lnTo>
                  <a:pt x="8661908" y="0"/>
                </a:lnTo>
                <a:lnTo>
                  <a:pt x="8661908" y="1387646"/>
                </a:lnTo>
                <a:lnTo>
                  <a:pt x="0" y="1387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4048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6171988" y="3243355"/>
            <a:ext cx="3658445" cy="1383374"/>
            <a:chOff x="0" y="0"/>
            <a:chExt cx="1000098" cy="3781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00098" cy="378169"/>
            </a:xfrm>
            <a:custGeom>
              <a:avLst/>
              <a:gdLst/>
              <a:ahLst/>
              <a:cxnLst/>
              <a:rect l="l" t="t" r="r" b="b"/>
              <a:pathLst>
                <a:path w="1000098" h="378169">
                  <a:moveTo>
                    <a:pt x="31743" y="0"/>
                  </a:moveTo>
                  <a:lnTo>
                    <a:pt x="968355" y="0"/>
                  </a:lnTo>
                  <a:cubicBezTo>
                    <a:pt x="985886" y="0"/>
                    <a:pt x="1000098" y="14212"/>
                    <a:pt x="1000098" y="31743"/>
                  </a:cubicBezTo>
                  <a:lnTo>
                    <a:pt x="1000098" y="346426"/>
                  </a:lnTo>
                  <a:cubicBezTo>
                    <a:pt x="1000098" y="363957"/>
                    <a:pt x="985886" y="378169"/>
                    <a:pt x="968355" y="378169"/>
                  </a:cubicBezTo>
                  <a:lnTo>
                    <a:pt x="31743" y="378169"/>
                  </a:lnTo>
                  <a:cubicBezTo>
                    <a:pt x="14212" y="378169"/>
                    <a:pt x="0" y="363957"/>
                    <a:pt x="0" y="346426"/>
                  </a:cubicBezTo>
                  <a:lnTo>
                    <a:pt x="0" y="31743"/>
                  </a:lnTo>
                  <a:cubicBezTo>
                    <a:pt x="0" y="14212"/>
                    <a:pt x="14212" y="0"/>
                    <a:pt x="31743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00098" cy="416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064270" y="3243355"/>
            <a:ext cx="7055205" cy="3526529"/>
          </a:xfrm>
          <a:custGeom>
            <a:avLst/>
            <a:gdLst/>
            <a:ahLst/>
            <a:cxnLst/>
            <a:rect l="l" t="t" r="r" b="b"/>
            <a:pathLst>
              <a:path w="7055205" h="3526529">
                <a:moveTo>
                  <a:pt x="0" y="0"/>
                </a:moveTo>
                <a:lnTo>
                  <a:pt x="7055205" y="0"/>
                </a:lnTo>
                <a:lnTo>
                  <a:pt x="7055205" y="3526529"/>
                </a:lnTo>
                <a:lnTo>
                  <a:pt x="0" y="3526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778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168525" y="6836559"/>
            <a:ext cx="6748943" cy="2994790"/>
          </a:xfrm>
          <a:custGeom>
            <a:avLst/>
            <a:gdLst/>
            <a:ahLst/>
            <a:cxnLst/>
            <a:rect l="l" t="t" r="r" b="b"/>
            <a:pathLst>
              <a:path w="6748943" h="2994790">
                <a:moveTo>
                  <a:pt x="0" y="0"/>
                </a:moveTo>
                <a:lnTo>
                  <a:pt x="6748943" y="0"/>
                </a:lnTo>
                <a:lnTo>
                  <a:pt x="6748943" y="2994790"/>
                </a:lnTo>
                <a:lnTo>
                  <a:pt x="0" y="2994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014804" y="1694012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11099" y="1694012"/>
            <a:ext cx="8545785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탐색적 분석(EDA)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88289" y="2449461"/>
            <a:ext cx="1024515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3단계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71988" y="3313273"/>
            <a:ext cx="3658445" cy="1181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plot_combined_scatter()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수면시간, 스트레스수준, 심박수를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x1, x2, x3로 매개변수를 지정하여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한 그래프에 산점도로 시각화함.</a:t>
            </a:r>
          </a:p>
        </p:txBody>
      </p:sp>
      <p:sp>
        <p:nvSpPr>
          <p:cNvPr id="18" name="Freeform 18"/>
          <p:cNvSpPr/>
          <p:nvPr/>
        </p:nvSpPr>
        <p:spPr>
          <a:xfrm>
            <a:off x="11236290" y="6836559"/>
            <a:ext cx="6023010" cy="2645420"/>
          </a:xfrm>
          <a:custGeom>
            <a:avLst/>
            <a:gdLst/>
            <a:ahLst/>
            <a:cxnLst/>
            <a:rect l="l" t="t" r="r" b="b"/>
            <a:pathLst>
              <a:path w="6023010" h="2645420">
                <a:moveTo>
                  <a:pt x="0" y="0"/>
                </a:moveTo>
                <a:lnTo>
                  <a:pt x="6023010" y="0"/>
                </a:lnTo>
                <a:lnTo>
                  <a:pt x="6023010" y="2645420"/>
                </a:lnTo>
                <a:lnTo>
                  <a:pt x="0" y="26454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788" t="-54481" r="-54503" b="-1977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6804240" y="7474035"/>
            <a:ext cx="4242184" cy="1719837"/>
            <a:chOff x="0" y="0"/>
            <a:chExt cx="1159673" cy="47014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59673" cy="470146"/>
            </a:xfrm>
            <a:custGeom>
              <a:avLst/>
              <a:gdLst/>
              <a:ahLst/>
              <a:cxnLst/>
              <a:rect l="l" t="t" r="r" b="b"/>
              <a:pathLst>
                <a:path w="1159673" h="470146">
                  <a:moveTo>
                    <a:pt x="27375" y="0"/>
                  </a:moveTo>
                  <a:lnTo>
                    <a:pt x="1132298" y="0"/>
                  </a:lnTo>
                  <a:cubicBezTo>
                    <a:pt x="1139558" y="0"/>
                    <a:pt x="1146521" y="2884"/>
                    <a:pt x="1151655" y="8018"/>
                  </a:cubicBezTo>
                  <a:cubicBezTo>
                    <a:pt x="1156788" y="13152"/>
                    <a:pt x="1159673" y="20115"/>
                    <a:pt x="1159673" y="27375"/>
                  </a:cubicBezTo>
                  <a:lnTo>
                    <a:pt x="1159673" y="442772"/>
                  </a:lnTo>
                  <a:cubicBezTo>
                    <a:pt x="1159673" y="457890"/>
                    <a:pt x="1147416" y="470146"/>
                    <a:pt x="1132298" y="470146"/>
                  </a:cubicBezTo>
                  <a:lnTo>
                    <a:pt x="27375" y="470146"/>
                  </a:lnTo>
                  <a:cubicBezTo>
                    <a:pt x="12256" y="470146"/>
                    <a:pt x="0" y="457890"/>
                    <a:pt x="0" y="442772"/>
                  </a:cubicBezTo>
                  <a:lnTo>
                    <a:pt x="0" y="27375"/>
                  </a:lnTo>
                  <a:cubicBezTo>
                    <a:pt x="0" y="12256"/>
                    <a:pt x="12256" y="0"/>
                    <a:pt x="27375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159673" cy="508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900476" y="7588781"/>
            <a:ext cx="4049713" cy="147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just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같은 Quality of Sleep 값에 따라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   각 칼럼의 </a:t>
            </a:r>
            <a:r>
              <a:rPr lang="en-US" sz="17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평균</a:t>
            </a:r>
            <a:r>
              <a:rPr lang="en-US" sz="17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을 </a:t>
            </a:r>
            <a:r>
              <a:rPr lang="en-US" sz="17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계산</a:t>
            </a:r>
            <a:r>
              <a:rPr lang="en-US" sz="17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367031" lvl="1" indent="-183515" algn="just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특히 'Sleep Duration', 'Stress Level',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   'Heart Rate' 값들이 눈에 띄는 관계를</a:t>
            </a:r>
          </a:p>
          <a:p>
            <a:pPr algn="just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   보임을 파악하여 수면의 질과 분석 진행.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508</Words>
  <Application>Microsoft Office PowerPoint</Application>
  <PresentationFormat>사용자 지정</PresentationFormat>
  <Paragraphs>111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윤고딕 Semi-Bold</vt:lpstr>
      <vt:lpstr>TDTD한강고딕</vt:lpstr>
      <vt:lpstr>윤고딕</vt:lpstr>
      <vt:lpstr>Arimo</vt:lpstr>
      <vt:lpstr>윤고딕 Medium</vt:lpstr>
      <vt:lpstr>Arial</vt:lpstr>
      <vt:lpstr>Calibri</vt:lpstr>
      <vt:lpstr>윤고딕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AI융합학부 장희율</dc:title>
  <cp:lastModifiedBy>김지율</cp:lastModifiedBy>
  <cp:revision>2</cp:revision>
  <dcterms:created xsi:type="dcterms:W3CDTF">2006-08-16T00:00:00Z</dcterms:created>
  <dcterms:modified xsi:type="dcterms:W3CDTF">2024-12-19T17:53:50Z</dcterms:modified>
  <dc:identifier>DAGZqN0tp1s</dc:identifier>
</cp:coreProperties>
</file>